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6"/>
  </p:notesMasterIdLst>
  <p:sldIdLst>
    <p:sldId id="256" r:id="rId2"/>
    <p:sldId id="319" r:id="rId3"/>
    <p:sldId id="257" r:id="rId4"/>
    <p:sldId id="304" r:id="rId5"/>
    <p:sldId id="315" r:id="rId6"/>
    <p:sldId id="280" r:id="rId7"/>
    <p:sldId id="288" r:id="rId8"/>
    <p:sldId id="289" r:id="rId9"/>
    <p:sldId id="290" r:id="rId10"/>
    <p:sldId id="291" r:id="rId11"/>
    <p:sldId id="305" r:id="rId12"/>
    <p:sldId id="316" r:id="rId13"/>
    <p:sldId id="296" r:id="rId14"/>
    <p:sldId id="287" r:id="rId15"/>
    <p:sldId id="298" r:id="rId16"/>
    <p:sldId id="299" r:id="rId17"/>
    <p:sldId id="301" r:id="rId18"/>
    <p:sldId id="300" r:id="rId19"/>
    <p:sldId id="302" r:id="rId20"/>
    <p:sldId id="303" r:id="rId21"/>
    <p:sldId id="293" r:id="rId22"/>
    <p:sldId id="321" r:id="rId23"/>
    <p:sldId id="294" r:id="rId24"/>
    <p:sldId id="306" r:id="rId25"/>
    <p:sldId id="307" r:id="rId26"/>
    <p:sldId id="308" r:id="rId27"/>
    <p:sldId id="312" r:id="rId28"/>
    <p:sldId id="309" r:id="rId29"/>
    <p:sldId id="317" r:id="rId30"/>
    <p:sldId id="320" r:id="rId31"/>
    <p:sldId id="310" r:id="rId32"/>
    <p:sldId id="295" r:id="rId33"/>
    <p:sldId id="313" r:id="rId34"/>
    <p:sldId id="279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ien-Ju Ho" initials="CH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351"/>
    <p:restoredTop sz="94674"/>
  </p:normalViewPr>
  <p:slideViewPr>
    <p:cSldViewPr snapToGrid="0" snapToObjects="1">
      <p:cViewPr varScale="1">
        <p:scale>
          <a:sx n="118" d="100"/>
          <a:sy n="118" d="100"/>
        </p:scale>
        <p:origin x="208" y="4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D93BB2-0CF2-674C-A455-8A0DAB3DFFE0}" type="datetimeFigureOut">
              <a:rPr lang="en-US" smtClean="0"/>
              <a:t>9/15/20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1B5F32-EE00-0545-A6AA-EA024B23A8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613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9/15/20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5669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9/15/20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446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9/15/20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7823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9/15/20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8123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9/15/20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348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9/15/20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680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9/15/20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864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9/15/20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35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9/15/20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237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9/15/20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2851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9/15/20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619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4E38F9-AF6C-4941-9980-A5BFFCFC0FDD}" type="datetimeFigureOut">
              <a:rPr lang="en-US" smtClean="0"/>
              <a:t>9/15/20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070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tiff"/><Relationship Id="rId4" Type="http://schemas.openxmlformats.org/officeDocument/2006/relationships/image" Target="../media/image12.tif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tif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png"/><Relationship Id="rId18" Type="http://schemas.openxmlformats.org/officeDocument/2006/relationships/image" Target="../media/image4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17" Type="http://schemas.openxmlformats.org/officeDocument/2006/relationships/image" Target="../media/image43.png"/><Relationship Id="rId2" Type="http://schemas.openxmlformats.org/officeDocument/2006/relationships/image" Target="../media/image17.png"/><Relationship Id="rId16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5" Type="http://schemas.openxmlformats.org/officeDocument/2006/relationships/image" Target="../media/image41.png"/><Relationship Id="rId10" Type="http://schemas.openxmlformats.org/officeDocument/2006/relationships/image" Target="../media/image36.png"/><Relationship Id="rId19" Type="http://schemas.openxmlformats.org/officeDocument/2006/relationships/image" Target="../media/image45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Relationship Id="rId1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piazza.com/wustl/fall2019/cse518a/home" TargetMode="External"/><Relationship Id="rId2" Type="http://schemas.openxmlformats.org/officeDocument/2006/relationships/hyperlink" Target="http://chienjuho.com/courses/cse518a/fa2019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sli.do/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://chienjuho.com/courses/cse518a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tif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appen.com/jobs/" TargetMode="External"/><Relationship Id="rId2" Type="http://schemas.openxmlformats.org/officeDocument/2006/relationships/hyperlink" Target="https://www.mturk.com/worker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clickworker.com/clickworker" TargetMode="External"/><Relationship Id="rId4" Type="http://schemas.openxmlformats.org/officeDocument/2006/relationships/hyperlink" Target="https://www.microworkers.com/faq.php" TargetMode="Externa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tiff"/><Relationship Id="rId4" Type="http://schemas.openxmlformats.org/officeDocument/2006/relationships/image" Target="../media/image8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6400" y="1831712"/>
            <a:ext cx="11409680" cy="2387600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CSE 518A</a:t>
            </a:r>
            <a:br>
              <a:rPr lang="en-US" dirty="0"/>
            </a:br>
            <a:r>
              <a:rPr lang="en-US" dirty="0"/>
              <a:t>Human-in-the-Loop Computation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406400" y="4774414"/>
            <a:ext cx="11528236" cy="1655762"/>
          </a:xfrm>
        </p:spPr>
        <p:txBody>
          <a:bodyPr>
            <a:normAutofit/>
          </a:bodyPr>
          <a:lstStyle/>
          <a:p>
            <a:endParaRPr lang="en-US" dirty="0"/>
          </a:p>
          <a:p>
            <a:pPr algn="l"/>
            <a:r>
              <a:rPr lang="en-US" sz="3600" dirty="0"/>
              <a:t>Instructor: </a:t>
            </a:r>
            <a:r>
              <a:rPr lang="en-US" sz="3600" dirty="0" err="1"/>
              <a:t>Chien</a:t>
            </a:r>
            <a:r>
              <a:rPr lang="en-US" sz="3600" dirty="0"/>
              <a:t>-Ju Ho</a:t>
            </a:r>
          </a:p>
        </p:txBody>
      </p:sp>
    </p:spTree>
    <p:extLst>
      <p:ext uri="{BB962C8B-B14F-4D97-AF65-F5344CB8AC3E}">
        <p14:creationId xmlns:p14="http://schemas.microsoft.com/office/powerpoint/2010/main" val="12830641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than OCR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Google acquired </a:t>
            </a:r>
            <a:r>
              <a:rPr lang="en-US" dirty="0" err="1"/>
              <a:t>reCAPTCHA</a:t>
            </a:r>
            <a:r>
              <a:rPr lang="en-US" dirty="0"/>
              <a:t> in 2009.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294B7F-4788-6B4E-8031-42958412BB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2619" y="2285743"/>
            <a:ext cx="2921475" cy="423019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469" y="3065698"/>
            <a:ext cx="5099801" cy="180251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36444" y="2285743"/>
            <a:ext cx="2820127" cy="423019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7819" y="7110988"/>
            <a:ext cx="12192000" cy="2240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777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1AF165D-41C0-FB42-89D7-1BAF50FB51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449" y="1143403"/>
            <a:ext cx="10959101" cy="4879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4965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463580-6430-0F4C-AC96-A2DA7EED5A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0194" y="4894289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The lawsuit was tossed by the judge. But ethical considerations (e.g., fairness, privacy) are important issues to consider in human-in-the-loop computation.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C595C5-56A4-9649-BD14-3A6E1BCEF1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573" y="1417880"/>
            <a:ext cx="9740900" cy="196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346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727" y="3144714"/>
            <a:ext cx="10515600" cy="1325563"/>
          </a:xfrm>
        </p:spPr>
        <p:txBody>
          <a:bodyPr/>
          <a:lstStyle/>
          <a:p>
            <a:r>
              <a:rPr lang="en-US" dirty="0"/>
              <a:t>Are there other examples of </a:t>
            </a:r>
            <a:br>
              <a:rPr lang="en-US" dirty="0"/>
            </a:br>
            <a:r>
              <a:rPr lang="en-US" dirty="0"/>
              <a:t>human-in-the-loop computation?</a:t>
            </a:r>
          </a:p>
        </p:txBody>
      </p:sp>
    </p:spTree>
    <p:extLst>
      <p:ext uri="{BB962C8B-B14F-4D97-AF65-F5344CB8AC3E}">
        <p14:creationId xmlns:p14="http://schemas.microsoft.com/office/powerpoint/2010/main" val="16488839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B893356-9F48-C84C-9B54-E776B9A5B8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0087" y="461977"/>
            <a:ext cx="8691826" cy="5720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8556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://www.cs.cmu.edu/~mc010302/gwap_logo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305898" y="-439668"/>
            <a:ext cx="2549417" cy="1699612"/>
          </a:xfrm>
          <a:prstGeom prst="rect">
            <a:avLst/>
          </a:prstGeom>
          <a:noFill/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9110" y="410138"/>
            <a:ext cx="5613945" cy="422443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2250" y="7274882"/>
            <a:ext cx="2054305" cy="124863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5716" y="5194174"/>
            <a:ext cx="6958433" cy="112408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24593" y="1457182"/>
            <a:ext cx="3609410" cy="269329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11443" y="2016785"/>
            <a:ext cx="3359906" cy="252981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06480" y="2562921"/>
            <a:ext cx="3507590" cy="256931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5411874" y="6488668"/>
            <a:ext cx="67801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von </a:t>
            </a:r>
            <a:r>
              <a:rPr lang="en-US" dirty="0" err="1"/>
              <a:t>Ahn</a:t>
            </a:r>
            <a:r>
              <a:rPr lang="en-US" dirty="0"/>
              <a:t> and </a:t>
            </a:r>
            <a:r>
              <a:rPr lang="en-US" dirty="0" err="1"/>
              <a:t>Dabbish</a:t>
            </a:r>
            <a:r>
              <a:rPr lang="en-US" dirty="0"/>
              <a:t>. “Labeling Images with a Computer Game”. 2004.</a:t>
            </a:r>
          </a:p>
        </p:txBody>
      </p:sp>
    </p:spTree>
    <p:extLst>
      <p:ext uri="{BB962C8B-B14F-4D97-AF65-F5344CB8AC3E}">
        <p14:creationId xmlns:p14="http://schemas.microsoft.com/office/powerpoint/2010/main" val="1744218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3164" y="96982"/>
            <a:ext cx="9144000" cy="3840307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966364" y="6453332"/>
            <a:ext cx="2133600" cy="365125"/>
          </a:xfrm>
        </p:spPr>
        <p:txBody>
          <a:bodyPr/>
          <a:lstStyle/>
          <a:p>
            <a:fld id="{B64FA212-A469-5D4A-858D-E46852974D7B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0603" y="3144983"/>
            <a:ext cx="8354827" cy="4605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803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4639" y="1985638"/>
            <a:ext cx="6636327" cy="373293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1076709" cy="1325563"/>
          </a:xfrm>
        </p:spPr>
        <p:txBody>
          <a:bodyPr/>
          <a:lstStyle/>
          <a:p>
            <a:r>
              <a:rPr lang="en-US" dirty="0"/>
              <a:t>Education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45232"/>
            <a:ext cx="4213745" cy="421374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602494" y="1926061"/>
            <a:ext cx="8049491" cy="914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8134" y="1651784"/>
            <a:ext cx="2463922" cy="1462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813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10021"/>
            <a:ext cx="10515600" cy="1325563"/>
          </a:xfrm>
        </p:spPr>
        <p:txBody>
          <a:bodyPr/>
          <a:lstStyle/>
          <a:p>
            <a:r>
              <a:rPr lang="en-US" dirty="0"/>
              <a:t>In fact, a lot more</a:t>
            </a:r>
            <a:r>
              <a:rPr lang="mr-IN" dirty="0"/>
              <a:t>…</a:t>
            </a:r>
            <a:endParaRPr lang="en-US" dirty="0"/>
          </a:p>
        </p:txBody>
      </p:sp>
      <p:pic>
        <p:nvPicPr>
          <p:cNvPr id="4" name="Picture 2" descr="http://www.cs.cmu.edu/~mc010302/gwap_logo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90355" y="2854698"/>
            <a:ext cx="2266021" cy="1510681"/>
          </a:xfrm>
          <a:prstGeom prst="rect">
            <a:avLst/>
          </a:prstGeom>
          <a:noFill/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551" y="4397161"/>
            <a:ext cx="1873667" cy="49964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7216" y="5650040"/>
            <a:ext cx="2182583" cy="89541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4701" y="1311269"/>
            <a:ext cx="3888836" cy="115154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24611" y="2075321"/>
            <a:ext cx="2684595" cy="201344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24217" y="5912500"/>
            <a:ext cx="3333474" cy="56669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61278" y="4419448"/>
            <a:ext cx="3008742" cy="60398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32589" y="3883538"/>
            <a:ext cx="1288301" cy="128830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96117" y="652760"/>
            <a:ext cx="1611146" cy="107409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209206" y="5061865"/>
            <a:ext cx="1524584" cy="117635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79584" y="3155989"/>
            <a:ext cx="1354206" cy="145509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96764" y="3352181"/>
            <a:ext cx="1923045" cy="107305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67117" y="60533"/>
            <a:ext cx="2162002" cy="122673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1417" y="4987951"/>
            <a:ext cx="2137876" cy="97176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507109" y="1232661"/>
            <a:ext cx="2231398" cy="751507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446820" y="2289610"/>
            <a:ext cx="2122797" cy="792434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246628" y="975970"/>
            <a:ext cx="1450136" cy="1450136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53665" y="2763888"/>
            <a:ext cx="846150" cy="846150"/>
          </a:xfrm>
          <a:prstGeom prst="rect">
            <a:avLst/>
          </a:prstGeom>
        </p:spPr>
      </p:pic>
      <p:sp>
        <p:nvSpPr>
          <p:cNvPr id="23" name="Slide Number Placeholder 20"/>
          <p:cNvSpPr>
            <a:spLocks noGrp="1"/>
          </p:cNvSpPr>
          <p:nvPr>
            <p:ph type="sldNum" sz="quarter" idx="12"/>
          </p:nvPr>
        </p:nvSpPr>
        <p:spPr>
          <a:xfrm>
            <a:off x="7800109" y="7824932"/>
            <a:ext cx="2133600" cy="365125"/>
          </a:xfrm>
        </p:spPr>
        <p:txBody>
          <a:bodyPr/>
          <a:lstStyle/>
          <a:p>
            <a:fld id="{B64FA212-A469-5D4A-858D-E46852974D7B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179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C0EE2F9-2958-FF4A-B8A7-690C1F25D5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9157" y="2317906"/>
            <a:ext cx="10484628" cy="95763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03833"/>
            <a:ext cx="12191999" cy="1325563"/>
          </a:xfrm>
        </p:spPr>
        <p:txBody>
          <a:bodyPr/>
          <a:lstStyle/>
          <a:p>
            <a:pPr algn="ctr"/>
            <a:r>
              <a:rPr lang="en-US" dirty="0"/>
              <a:t>General-Purpose Platform: Crowdsourcing Markets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137743" y="4510258"/>
            <a:ext cx="4120470" cy="514016"/>
          </a:xfrm>
          <a:prstGeom prst="roundRect">
            <a:avLst/>
          </a:prstGeom>
          <a:noFill/>
          <a:ln w="76200" cmpd="sng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7965364" y="4582931"/>
            <a:ext cx="870411" cy="368670"/>
          </a:xfrm>
          <a:prstGeom prst="roundRect">
            <a:avLst/>
          </a:prstGeom>
          <a:noFill/>
          <a:ln w="76200" cmpd="sng">
            <a:solidFill>
              <a:srgbClr val="FF66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-47246" y="4484810"/>
            <a:ext cx="3184989" cy="1978715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Audio transcription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Image tagging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Relevance evaluation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Handwriting recognition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Product information collection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7900334" y="3818080"/>
            <a:ext cx="3022509" cy="715154"/>
          </a:xfrm>
          <a:prstGeom prst="roundRect">
            <a:avLst/>
          </a:prstGeom>
          <a:solidFill>
            <a:srgbClr val="FF66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chemeClr val="tx1"/>
                </a:solidFill>
              </a:rPr>
              <a:t>Specify payments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153240" y="3924728"/>
            <a:ext cx="1983785" cy="56008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chemeClr val="tx1"/>
                </a:solidFill>
              </a:rPr>
              <a:t>Post Tasks: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5249" y="1559594"/>
            <a:ext cx="5129756" cy="75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967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4EDD70-4FDD-014A-AFED-70AFFE7D87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727574-190D-CB4B-AC2B-6EDFDBF216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7997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Announcements and discussion</a:t>
            </a:r>
          </a:p>
          <a:p>
            <a:pPr lvl="1"/>
            <a:r>
              <a:rPr lang="en-US" dirty="0"/>
              <a:t>Website: </a:t>
            </a:r>
            <a:r>
              <a:rPr lang="en-US" dirty="0">
                <a:hlinkClick r:id="rId2"/>
              </a:rPr>
              <a:t>http://chienjuho.com/courses/cse518a</a:t>
            </a:r>
            <a:endParaRPr lang="en-US" dirty="0"/>
          </a:p>
          <a:p>
            <a:pPr lvl="1"/>
            <a:r>
              <a:rPr lang="en-US" dirty="0"/>
              <a:t>Piazza: </a:t>
            </a:r>
            <a:r>
              <a:rPr lang="en-US" dirty="0">
                <a:hlinkClick r:id="rId3"/>
              </a:rPr>
              <a:t>http://piazza.com/wustl/fall2020/cse518a</a:t>
            </a:r>
            <a:endParaRPr lang="en-US" dirty="0"/>
          </a:p>
          <a:p>
            <a:pPr lvl="1"/>
            <a:r>
              <a:rPr lang="en-US" dirty="0"/>
              <a:t>Please check the website and Piazza regularly. </a:t>
            </a:r>
          </a:p>
          <a:p>
            <a:endParaRPr lang="en-US" dirty="0"/>
          </a:p>
          <a:p>
            <a:r>
              <a:rPr lang="en-US" dirty="0"/>
              <a:t>Time and location</a:t>
            </a:r>
          </a:p>
          <a:p>
            <a:pPr lvl="1"/>
            <a:r>
              <a:rPr lang="en-US" dirty="0"/>
              <a:t>Tue/Thu 4:00-5:20pm</a:t>
            </a:r>
          </a:p>
          <a:p>
            <a:pPr lvl="1"/>
            <a:r>
              <a:rPr lang="en-US" dirty="0" err="1"/>
              <a:t>Jubel</a:t>
            </a:r>
            <a:r>
              <a:rPr lang="en-US" dirty="0"/>
              <a:t> 121 or Zoom (Access Zoom links via Canvas)</a:t>
            </a:r>
          </a:p>
          <a:p>
            <a:pPr lvl="1"/>
            <a:endParaRPr lang="en-US" dirty="0"/>
          </a:p>
          <a:p>
            <a:r>
              <a:rPr lang="en-US" dirty="0"/>
              <a:t>Questions?</a:t>
            </a:r>
          </a:p>
          <a:p>
            <a:pPr lvl="1"/>
            <a:r>
              <a:rPr lang="en-US" dirty="0"/>
              <a:t>Ask on </a:t>
            </a:r>
            <a:r>
              <a:rPr lang="en-US" dirty="0" err="1"/>
              <a:t>Slido</a:t>
            </a:r>
            <a:r>
              <a:rPr lang="en-US" dirty="0"/>
              <a:t> </a:t>
            </a:r>
            <a:r>
              <a:rPr lang="en-US" dirty="0">
                <a:hlinkClick r:id="rId4"/>
              </a:rPr>
              <a:t>https://www.sli.do</a:t>
            </a:r>
            <a:r>
              <a:rPr lang="en-US" dirty="0"/>
              <a:t> (#</a:t>
            </a:r>
            <a:r>
              <a:rPr lang="en-US" b="1" dirty="0"/>
              <a:t>53093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Unmute yourself and ask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07079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this course about?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17876"/>
            <a:ext cx="10746783" cy="5040124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Study the design and analysis of human-in-the-loop computation. </a:t>
            </a:r>
          </a:p>
          <a:p>
            <a:endParaRPr lang="en-US" dirty="0"/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r>
              <a:rPr lang="en-US" sz="3200" dirty="0"/>
              <a:t>Will cover research papers from a wide spectrum of research fields, including machine learning, economics, optimization, and human-computer interactions.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BD105BA-9E40-D34D-85DA-D3259CD52DCF}"/>
              </a:ext>
            </a:extLst>
          </p:cNvPr>
          <p:cNvSpPr/>
          <p:nvPr/>
        </p:nvSpPr>
        <p:spPr>
          <a:xfrm>
            <a:off x="3324387" y="2285081"/>
            <a:ext cx="3161655" cy="14413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solidFill>
                  <a:schemeClr val="bg1"/>
                </a:solidFill>
              </a:rPr>
              <a:t>Human as data sources:</a:t>
            </a:r>
          </a:p>
          <a:p>
            <a:r>
              <a:rPr lang="en-US" sz="2000" b="1" dirty="0">
                <a:solidFill>
                  <a:schemeClr val="bg1"/>
                </a:solidFill>
              </a:rPr>
              <a:t>Label aggregation</a:t>
            </a:r>
          </a:p>
          <a:p>
            <a:r>
              <a:rPr lang="en-US" dirty="0"/>
              <a:t>Probabilistic reasoning to aggregate noisy human data 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59650033-8EA4-D242-91F5-37A1C94D46DF}"/>
              </a:ext>
            </a:extLst>
          </p:cNvPr>
          <p:cNvSpPr/>
          <p:nvPr/>
        </p:nvSpPr>
        <p:spPr>
          <a:xfrm>
            <a:off x="3324386" y="3982146"/>
            <a:ext cx="3161655" cy="14413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/>
              <a:t>Humans are “Humans”:</a:t>
            </a:r>
          </a:p>
          <a:p>
            <a:r>
              <a:rPr lang="en-US" sz="2000" b="1" dirty="0"/>
              <a:t>Incentive design</a:t>
            </a:r>
          </a:p>
          <a:p>
            <a:r>
              <a:rPr lang="en-US" dirty="0"/>
              <a:t>Game theoretical modeling of humans and incentive design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75B82AF4-5DD4-8D43-BF8F-4467688768C3}"/>
              </a:ext>
            </a:extLst>
          </p:cNvPr>
          <p:cNvSpPr/>
          <p:nvPr/>
        </p:nvSpPr>
        <p:spPr>
          <a:xfrm>
            <a:off x="7266119" y="2285080"/>
            <a:ext cx="3412212" cy="14413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/>
              <a:t>Practical challenges:</a:t>
            </a:r>
          </a:p>
          <a:p>
            <a:r>
              <a:rPr lang="en-US" sz="2000" b="1" dirty="0"/>
              <a:t>Complex tasks and teams</a:t>
            </a:r>
          </a:p>
          <a:p>
            <a:r>
              <a:rPr lang="en-US" dirty="0"/>
              <a:t>Studies on workflow and team designs from HCI perspective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3EB10DBE-F95C-A14A-B352-B7C7A719DD14}"/>
              </a:ext>
            </a:extLst>
          </p:cNvPr>
          <p:cNvSpPr/>
          <p:nvPr/>
        </p:nvSpPr>
        <p:spPr>
          <a:xfrm>
            <a:off x="7266119" y="3982146"/>
            <a:ext cx="3412212" cy="1441343"/>
          </a:xfrm>
          <a:prstGeom prst="round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/>
              <a:t>Selected recent topics:</a:t>
            </a:r>
          </a:p>
          <a:p>
            <a:r>
              <a:rPr lang="en-US" dirty="0"/>
              <a:t>Ethical issues of AI/ML, learning with strategic behavior, Human-AI collaborations.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74C892A-D483-824B-A3B3-BD5A6FA977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392" y="2485176"/>
            <a:ext cx="1789317" cy="268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101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take a look at the course schedule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en-US" dirty="0">
                <a:hlinkClick r:id="rId2"/>
              </a:rPr>
              <a:t>http://chienjuho.com/courses/cse518a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31185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129F5C-3CFE-B04D-BA5B-5A8D34BA8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C5850A-E06F-6E4C-8BFC-DDB9DC51EC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52364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Grading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Course Project: 40%</a:t>
            </a:r>
          </a:p>
          <a:p>
            <a:endParaRPr lang="en-US" dirty="0"/>
          </a:p>
          <a:p>
            <a:r>
              <a:rPr lang="en-US" dirty="0"/>
              <a:t>Homework assignment: 20%</a:t>
            </a:r>
          </a:p>
          <a:p>
            <a:pPr lvl="1"/>
            <a:r>
              <a:rPr lang="en-US" dirty="0"/>
              <a:t>3~4 homework assignments</a:t>
            </a:r>
          </a:p>
          <a:p>
            <a:endParaRPr lang="en-US" dirty="0"/>
          </a:p>
          <a:p>
            <a:r>
              <a:rPr lang="en-US" dirty="0"/>
              <a:t>Paper reviews and class participation: 20%</a:t>
            </a:r>
          </a:p>
          <a:p>
            <a:endParaRPr lang="en-US" dirty="0"/>
          </a:p>
          <a:p>
            <a:r>
              <a:rPr lang="en-US" dirty="0"/>
              <a:t>Paper presentation and leading of discussion: 20%</a:t>
            </a:r>
          </a:p>
        </p:txBody>
      </p:sp>
    </p:spTree>
    <p:extLst>
      <p:ext uri="{BB962C8B-B14F-4D97-AF65-F5344CB8AC3E}">
        <p14:creationId xmlns:p14="http://schemas.microsoft.com/office/powerpoint/2010/main" val="7412523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8263C-36FC-E844-BF13-04AF17A6E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137C19-7DE0-B945-87C2-12424912C2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090098" cy="4667250"/>
          </a:xfrm>
        </p:spPr>
        <p:txBody>
          <a:bodyPr>
            <a:normAutofit/>
          </a:bodyPr>
          <a:lstStyle/>
          <a:p>
            <a:r>
              <a:rPr lang="en-US" dirty="0"/>
              <a:t>The main component of the course.  </a:t>
            </a:r>
          </a:p>
          <a:p>
            <a:pPr marL="0" indent="0">
              <a:buNone/>
            </a:pPr>
            <a:endParaRPr lang="en-US" sz="600" dirty="0"/>
          </a:p>
          <a:p>
            <a:r>
              <a:rPr lang="en-US" dirty="0"/>
              <a:t>Could be an </a:t>
            </a:r>
            <a:r>
              <a:rPr lang="en-US" b="1" dirty="0"/>
              <a:t>original research project </a:t>
            </a:r>
            <a:r>
              <a:rPr lang="en-US" dirty="0"/>
              <a:t>or an </a:t>
            </a:r>
            <a:r>
              <a:rPr lang="en-US" b="1" dirty="0"/>
              <a:t>extensive literature survey</a:t>
            </a:r>
            <a:r>
              <a:rPr lang="en-US" dirty="0"/>
              <a:t>. </a:t>
            </a:r>
          </a:p>
          <a:p>
            <a:pPr lvl="1"/>
            <a:r>
              <a:rPr lang="en-US" dirty="0"/>
              <a:t>You are encouraged to start with a research project. You will have the chance to convert the project to literature review if things don’t go well.</a:t>
            </a:r>
          </a:p>
          <a:p>
            <a:endParaRPr lang="en-US" sz="600" dirty="0"/>
          </a:p>
          <a:p>
            <a:r>
              <a:rPr lang="en-US" dirty="0"/>
              <a:t>Tentatively, you should work in groups of 2 (or 3 if the class size is large).</a:t>
            </a:r>
          </a:p>
          <a:p>
            <a:pPr lvl="1"/>
            <a:r>
              <a:rPr lang="en-US" dirty="0"/>
              <a:t>Will announce the detailed guidelines next week after the class size is finalized.</a:t>
            </a:r>
          </a:p>
        </p:txBody>
      </p:sp>
    </p:spTree>
    <p:extLst>
      <p:ext uri="{BB962C8B-B14F-4D97-AF65-F5344CB8AC3E}">
        <p14:creationId xmlns:p14="http://schemas.microsoft.com/office/powerpoint/2010/main" val="6022432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8F46D-2393-C54D-A9BA-8AE8AE3039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757" y="-100239"/>
            <a:ext cx="10515600" cy="1325563"/>
          </a:xfrm>
        </p:spPr>
        <p:txBody>
          <a:bodyPr/>
          <a:lstStyle/>
          <a:p>
            <a:r>
              <a:rPr lang="en-US" dirty="0"/>
              <a:t>Tentative Timeline of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81946B-1F02-A94D-9175-403BC87847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25324"/>
            <a:ext cx="10265229" cy="5404076"/>
          </a:xfrm>
        </p:spPr>
        <p:txBody>
          <a:bodyPr>
            <a:normAutofit/>
          </a:bodyPr>
          <a:lstStyle/>
          <a:p>
            <a:r>
              <a:rPr lang="en-US" sz="2400" dirty="0"/>
              <a:t>Oct 9: Project proposal (and deciding team members)</a:t>
            </a:r>
          </a:p>
          <a:p>
            <a:pPr lvl="1"/>
            <a:r>
              <a:rPr lang="en-US" sz="200" dirty="0"/>
              <a:t> </a:t>
            </a:r>
          </a:p>
          <a:p>
            <a:pPr lvl="1"/>
            <a:r>
              <a:rPr lang="en-US" sz="2000" dirty="0"/>
              <a:t>Brief description of the proposed project (1~2 paragraph)</a:t>
            </a:r>
          </a:p>
          <a:p>
            <a:pPr lvl="1"/>
            <a:r>
              <a:rPr lang="en-US" sz="2000" dirty="0"/>
              <a:t>Citing at least one paper that’s relevant to your proposal</a:t>
            </a:r>
          </a:p>
          <a:p>
            <a:pPr lvl="1"/>
            <a:endParaRPr lang="en-US" sz="500" dirty="0"/>
          </a:p>
          <a:p>
            <a:r>
              <a:rPr lang="en-US" sz="2400" dirty="0"/>
              <a:t>Oct 30: Milestone 1</a:t>
            </a:r>
          </a:p>
          <a:p>
            <a:pPr lvl="1"/>
            <a:endParaRPr lang="en-US" sz="200" dirty="0"/>
          </a:p>
          <a:p>
            <a:pPr lvl="1"/>
            <a:r>
              <a:rPr lang="en-US" sz="2000" dirty="0"/>
              <a:t>A brief literature review and the description of your plan (one page) </a:t>
            </a:r>
          </a:p>
          <a:p>
            <a:pPr lvl="1"/>
            <a:r>
              <a:rPr lang="en-US" sz="2000" dirty="0"/>
              <a:t>Last chance to change the topic of the project</a:t>
            </a:r>
          </a:p>
          <a:p>
            <a:pPr lvl="1"/>
            <a:endParaRPr lang="en-US" sz="500" dirty="0"/>
          </a:p>
          <a:p>
            <a:r>
              <a:rPr lang="en-US" sz="2400" dirty="0"/>
              <a:t>Nov 20: Milestone 2</a:t>
            </a:r>
          </a:p>
          <a:p>
            <a:pPr lvl="1"/>
            <a:endParaRPr lang="en-US" sz="200" dirty="0"/>
          </a:p>
          <a:p>
            <a:pPr lvl="1"/>
            <a:r>
              <a:rPr lang="en-US" sz="2000" dirty="0"/>
              <a:t>Summary of your current progress (up to 2 pages)</a:t>
            </a:r>
          </a:p>
          <a:p>
            <a:pPr lvl="1"/>
            <a:r>
              <a:rPr lang="en-US" sz="2000" dirty="0"/>
              <a:t>Last chance to convert the research project to (a more extensive) literature review </a:t>
            </a:r>
          </a:p>
          <a:p>
            <a:pPr lvl="1"/>
            <a:endParaRPr lang="en-US" sz="500" dirty="0"/>
          </a:p>
          <a:p>
            <a:r>
              <a:rPr lang="en-US" sz="2400" dirty="0"/>
              <a:t>Dec 15/17: In-class project presentations</a:t>
            </a:r>
          </a:p>
          <a:p>
            <a:endParaRPr lang="en-US" sz="500" dirty="0"/>
          </a:p>
          <a:p>
            <a:r>
              <a:rPr lang="en-US" sz="2400" dirty="0"/>
              <a:t>Dec 20: Project report due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40993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CE35C-D9C0-7048-9BC5-06061F4DA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Paper Reviews and Class Participation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4A9042-FBAF-BD40-8A72-9624B06112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09911"/>
          </a:xfrm>
        </p:spPr>
        <p:txBody>
          <a:bodyPr>
            <a:normAutofit/>
          </a:bodyPr>
          <a:lstStyle/>
          <a:p>
            <a:r>
              <a:rPr lang="en-US" dirty="0"/>
              <a:t>Before each lecture, finish the required reading and submit a review (including a summary and answers to additional questions).</a:t>
            </a:r>
          </a:p>
          <a:p>
            <a:pPr lvl="1"/>
            <a:r>
              <a:rPr lang="en-US" dirty="0"/>
              <a:t>Due by the </a:t>
            </a:r>
            <a:r>
              <a:rPr lang="en-US" b="1" dirty="0">
                <a:solidFill>
                  <a:srgbClr val="FF0000"/>
                </a:solidFill>
              </a:rPr>
              <a:t>midnight before each lecture.</a:t>
            </a:r>
          </a:p>
          <a:p>
            <a:pPr lvl="1"/>
            <a:r>
              <a:rPr lang="en-US" dirty="0"/>
              <a:t>Exception: the review for next lecture is due at 2pm the day of the lecture.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It is important to come to the class for participate in discussion.</a:t>
            </a:r>
          </a:p>
          <a:p>
            <a:pPr lvl="1"/>
            <a:r>
              <a:rPr lang="en-US" dirty="0"/>
              <a:t>Participations will be part of your final grades </a:t>
            </a:r>
          </a:p>
          <a:p>
            <a:endParaRPr lang="en-US" sz="1200" dirty="0"/>
          </a:p>
        </p:txBody>
      </p:sp>
      <p:sp>
        <p:nvSpPr>
          <p:cNvPr id="6" name="AutoShape 4">
            <a:extLst>
              <a:ext uri="{FF2B5EF4-FFF2-40B4-BE49-F238E27FC236}">
                <a16:creationId xmlns:a16="http://schemas.microsoft.com/office/drawing/2014/main" id="{AD0CF857-4527-E04A-A6A7-CF14CA5DD2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A8F7B1D-3BD5-5244-803B-1D4A1E641A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825" y="3716336"/>
            <a:ext cx="11039149" cy="162968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7BCBC6E5-9EC7-C348-B659-7D2994414FDA}"/>
              </a:ext>
            </a:extLst>
          </p:cNvPr>
          <p:cNvSpPr/>
          <p:nvPr/>
        </p:nvSpPr>
        <p:spPr>
          <a:xfrm>
            <a:off x="9754634" y="3716336"/>
            <a:ext cx="1914852" cy="529093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3047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74DA7-3403-DB42-A1DE-D4FE9E90F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on the Required Reading…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8CAC83-0E31-8047-BB7C-DFAADC93AE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832521" cy="466725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You are not expected to understand every detail or every proof in the papers that we cover. </a:t>
            </a:r>
          </a:p>
          <a:p>
            <a:endParaRPr lang="en-US" dirty="0"/>
          </a:p>
          <a:p>
            <a:r>
              <a:rPr lang="en-US" dirty="0"/>
              <a:t>However, you should be ready to answer the following questions:</a:t>
            </a:r>
          </a:p>
          <a:p>
            <a:pPr lvl="1"/>
            <a:r>
              <a:rPr lang="en-US" dirty="0"/>
              <a:t>Summary the paper in 2~3 sentences.</a:t>
            </a:r>
          </a:p>
          <a:p>
            <a:pPr lvl="2"/>
            <a:r>
              <a:rPr lang="en-US" dirty="0"/>
              <a:t>What’s the research question the paper is solving?</a:t>
            </a:r>
          </a:p>
          <a:p>
            <a:pPr lvl="2"/>
            <a:r>
              <a:rPr lang="en-US" dirty="0"/>
              <a:t>What’s the proposed approach?</a:t>
            </a:r>
          </a:p>
          <a:p>
            <a:pPr lvl="2"/>
            <a:r>
              <a:rPr lang="en-US" dirty="0"/>
              <a:t>What are the results?</a:t>
            </a:r>
          </a:p>
          <a:p>
            <a:pPr lvl="2"/>
            <a:endParaRPr lang="en-US" sz="200" dirty="0"/>
          </a:p>
          <a:p>
            <a:pPr lvl="1"/>
            <a:r>
              <a:rPr lang="en-US" dirty="0"/>
              <a:t>Illustrate what you like/dislike about the paper.</a:t>
            </a:r>
          </a:p>
          <a:p>
            <a:pPr lvl="1"/>
            <a:endParaRPr lang="en-US" sz="200" dirty="0"/>
          </a:p>
          <a:p>
            <a:pPr lvl="1"/>
            <a:r>
              <a:rPr lang="en-US" dirty="0"/>
              <a:t>Discuss potential future directions based on this paper.</a:t>
            </a:r>
          </a:p>
          <a:p>
            <a:pPr lvl="2"/>
            <a:r>
              <a:rPr lang="en-US" dirty="0"/>
              <a:t>It might be hard in the beginning. Try to think about what assumptions they make, and whether you can relax some of those? Can you apply the method/approach of the paper in different domains/applications, </a:t>
            </a:r>
            <a:r>
              <a:rPr lang="en-US" dirty="0" err="1"/>
              <a:t>etc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8220116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170295-C4A3-E94E-8690-263AEE30D4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024507" cy="1325563"/>
          </a:xfrm>
        </p:spPr>
        <p:txBody>
          <a:bodyPr/>
          <a:lstStyle/>
          <a:p>
            <a:r>
              <a:rPr lang="en-US" dirty="0"/>
              <a:t>Paper Presentations and Leading of 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B75617-6BB9-0C4D-80AC-A09219636C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179629" cy="488541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You will need to sign up to present the paper(s) and lead the discussion, possibly in groups of 2~3 students (again, more to come next week).</a:t>
            </a:r>
          </a:p>
          <a:p>
            <a:pPr lvl="1"/>
            <a:r>
              <a:rPr lang="en-US" dirty="0"/>
              <a:t>Take a look at the current schedules</a:t>
            </a:r>
          </a:p>
          <a:p>
            <a:pPr lvl="1"/>
            <a:endParaRPr lang="en-US" dirty="0"/>
          </a:p>
          <a:p>
            <a:r>
              <a:rPr lang="en-US" dirty="0"/>
              <a:t>Presenters:</a:t>
            </a:r>
          </a:p>
          <a:p>
            <a:pPr lvl="1"/>
            <a:r>
              <a:rPr lang="en-US" dirty="0"/>
              <a:t>Read the required paper and at least one optional paper for the assigned class</a:t>
            </a:r>
          </a:p>
          <a:p>
            <a:pPr lvl="1"/>
            <a:r>
              <a:rPr lang="en-US" dirty="0"/>
              <a:t>Discuss with me (one week before class) about the presentation and the reading questions</a:t>
            </a:r>
          </a:p>
          <a:p>
            <a:pPr lvl="1"/>
            <a:r>
              <a:rPr lang="en-US" dirty="0"/>
              <a:t>We will talk more about the presentation format next week</a:t>
            </a:r>
          </a:p>
          <a:p>
            <a:endParaRPr lang="en-US" dirty="0"/>
          </a:p>
          <a:p>
            <a:r>
              <a:rPr lang="en-US" dirty="0"/>
              <a:t>Non-presenters: </a:t>
            </a:r>
          </a:p>
          <a:p>
            <a:pPr lvl="1"/>
            <a:r>
              <a:rPr lang="en-US" dirty="0"/>
              <a:t>Submit reviews on time and engage in the discussion in class.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16318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Grading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Course Project: 40%</a:t>
            </a:r>
          </a:p>
          <a:p>
            <a:endParaRPr lang="en-US" dirty="0"/>
          </a:p>
          <a:p>
            <a:r>
              <a:rPr lang="en-US" dirty="0"/>
              <a:t>Homework assignment: 20%</a:t>
            </a:r>
          </a:p>
          <a:p>
            <a:pPr lvl="1"/>
            <a:r>
              <a:rPr lang="en-US" dirty="0"/>
              <a:t>3~4 homework assignments</a:t>
            </a:r>
          </a:p>
          <a:p>
            <a:endParaRPr lang="en-US" dirty="0"/>
          </a:p>
          <a:p>
            <a:r>
              <a:rPr lang="en-US" dirty="0"/>
              <a:t>Paper reviews and class participation: 20%</a:t>
            </a:r>
          </a:p>
          <a:p>
            <a:endParaRPr lang="en-US" dirty="0"/>
          </a:p>
          <a:p>
            <a:r>
              <a:rPr lang="en-US" dirty="0"/>
              <a:t>Paper presentation and leading of discussion: 20%</a:t>
            </a:r>
          </a:p>
        </p:txBody>
      </p:sp>
    </p:spTree>
    <p:extLst>
      <p:ext uri="{BB962C8B-B14F-4D97-AF65-F5344CB8AC3E}">
        <p14:creationId xmlns:p14="http://schemas.microsoft.com/office/powerpoint/2010/main" val="42364632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for today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Welcome and introduction</a:t>
            </a:r>
          </a:p>
          <a:p>
            <a:r>
              <a:rPr lang="en-US" dirty="0"/>
              <a:t>What’s the class about?</a:t>
            </a:r>
          </a:p>
          <a:p>
            <a:r>
              <a:rPr lang="en-US"/>
              <a:t>Logistics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21054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12005-41D9-7443-9FF8-0BB1362BC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on The Grades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A0A9B9-B32E-BD42-93F2-80CF72D20C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1190515" cy="487997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Homework assignments / reviews will be lightly graded</a:t>
            </a:r>
          </a:p>
          <a:p>
            <a:endParaRPr lang="en-US" dirty="0"/>
          </a:p>
          <a:p>
            <a:r>
              <a:rPr lang="en-US" dirty="0"/>
              <a:t>Condition on you complete all other requirements satisfactorily, your final grades are determined by your final project</a:t>
            </a:r>
          </a:p>
          <a:p>
            <a:pPr lvl="1"/>
            <a:r>
              <a:rPr lang="en-US" dirty="0"/>
              <a:t>A+:  Your project is close to be published in top venues </a:t>
            </a:r>
          </a:p>
          <a:p>
            <a:pPr lvl="1"/>
            <a:r>
              <a:rPr lang="en-US" dirty="0"/>
              <a:t>A: I’m happy to use your project as model projects in the future</a:t>
            </a:r>
          </a:p>
          <a:p>
            <a:pPr lvl="1"/>
            <a:r>
              <a:rPr lang="en-US" dirty="0"/>
              <a:t>A-: Overall good, but there are minor flaws (in reports/presentation/approaches/…)</a:t>
            </a:r>
          </a:p>
          <a:p>
            <a:pPr lvl="1"/>
            <a:r>
              <a:rPr lang="en-US" dirty="0"/>
              <a:t>B+ or lower: There are more significant flaws in the project (e.g., poorly motivated problems,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pPr lvl="1"/>
            <a:endParaRPr lang="en-US" dirty="0"/>
          </a:p>
          <a:p>
            <a:r>
              <a:rPr lang="en-US" dirty="0"/>
              <a:t>Your final grades will be decreased from the above for missing reviews / homework issues / non-participation using the grading scheme (following the standard mapping)</a:t>
            </a:r>
          </a:p>
        </p:txBody>
      </p:sp>
    </p:spTree>
    <p:extLst>
      <p:ext uri="{BB962C8B-B14F-4D97-AF65-F5344CB8AC3E}">
        <p14:creationId xmlns:p14="http://schemas.microsoft.com/office/powerpoint/2010/main" val="29756787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735BB-01A3-FD4D-B5EA-0E1339005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Collaboration and Late-Day Policy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A2BFF0-F166-6141-B954-AB17BF51F7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Collaboration policy</a:t>
            </a:r>
          </a:p>
          <a:p>
            <a:pPr lvl="1"/>
            <a:r>
              <a:rPr lang="en-US" dirty="0"/>
              <a:t>You are encouraged to collaborate, but all assignments </a:t>
            </a:r>
            <a:r>
              <a:rPr lang="en-US" b="1" i="1" dirty="0">
                <a:solidFill>
                  <a:srgbClr val="FF0000"/>
                </a:solidFill>
              </a:rPr>
              <a:t>must</a:t>
            </a:r>
            <a:r>
              <a:rPr lang="en-US" dirty="0"/>
              <a:t> be written down on your own.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Late day policy</a:t>
            </a:r>
          </a:p>
          <a:p>
            <a:pPr lvl="1"/>
            <a:r>
              <a:rPr lang="en-US" dirty="0"/>
              <a:t>Assignments</a:t>
            </a:r>
          </a:p>
          <a:p>
            <a:pPr lvl="2"/>
            <a:r>
              <a:rPr lang="en-US" dirty="0"/>
              <a:t>4 late days in total. No 2 late days per assignment.</a:t>
            </a:r>
          </a:p>
          <a:p>
            <a:pPr lvl="1"/>
            <a:r>
              <a:rPr lang="en-US" dirty="0"/>
              <a:t>Reviews</a:t>
            </a:r>
          </a:p>
          <a:p>
            <a:pPr lvl="2"/>
            <a:r>
              <a:rPr lang="en-US" dirty="0"/>
              <a:t>No late submissions. But you can skip 2 of them without penalty.</a:t>
            </a:r>
          </a:p>
          <a:p>
            <a:pPr lvl="1"/>
            <a:r>
              <a:rPr lang="en-US" dirty="0"/>
              <a:t>Project-related reports</a:t>
            </a:r>
          </a:p>
          <a:p>
            <a:pPr lvl="2"/>
            <a:r>
              <a:rPr lang="en-US" dirty="0"/>
              <a:t>No late submissions.</a:t>
            </a:r>
          </a:p>
        </p:txBody>
      </p:sp>
    </p:spTree>
    <p:extLst>
      <p:ext uri="{BB962C8B-B14F-4D97-AF65-F5344CB8AC3E}">
        <p14:creationId xmlns:p14="http://schemas.microsoft.com/office/powerpoint/2010/main" val="29250619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lecture: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r>
              <a:rPr lang="en-US" dirty="0"/>
              <a:t>Read the required reading of next lecture and submit the review!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Please submit the review on time so I can get a better sense of how many students will stay in the course.</a:t>
            </a:r>
          </a:p>
          <a:p>
            <a:r>
              <a:rPr lang="en-US" dirty="0"/>
              <a:t>You </a:t>
            </a:r>
            <a:r>
              <a:rPr lang="en-US" dirty="0">
                <a:solidFill>
                  <a:srgbClr val="FF0000"/>
                </a:solidFill>
              </a:rPr>
              <a:t>cannot</a:t>
            </a:r>
            <a:r>
              <a:rPr lang="en-US" dirty="0"/>
              <a:t> apply the late-day rule for this review.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0889031-AFDD-E941-B254-BA0B9351D5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2851" y="2529569"/>
            <a:ext cx="11039149" cy="162968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962216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2D5C2-D56D-2F45-931E-BEBE845A8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thing to do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0C5085-F50A-6445-86A0-022CEF50CA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0918371" cy="5032375"/>
          </a:xfrm>
        </p:spPr>
        <p:txBody>
          <a:bodyPr>
            <a:normAutofit/>
          </a:bodyPr>
          <a:lstStyle/>
          <a:p>
            <a:r>
              <a:rPr lang="en-US" dirty="0"/>
              <a:t>Register as a worker in one of the crowdsourcing platforms</a:t>
            </a:r>
          </a:p>
          <a:p>
            <a:pPr lvl="1"/>
            <a:r>
              <a:rPr lang="en-US" dirty="0"/>
              <a:t>Amazon Mechanical Turk: </a:t>
            </a:r>
            <a:r>
              <a:rPr lang="en-US" dirty="0">
                <a:hlinkClick r:id="rId2"/>
              </a:rPr>
              <a:t>https://www.mturk.com/worker</a:t>
            </a:r>
            <a:endParaRPr lang="en-US" dirty="0"/>
          </a:p>
          <a:p>
            <a:pPr lvl="2"/>
            <a:r>
              <a:rPr lang="en-US" dirty="0"/>
              <a:t>Recommended, but they don’t approve all registration requests</a:t>
            </a:r>
          </a:p>
          <a:p>
            <a:pPr lvl="1"/>
            <a:r>
              <a:rPr lang="en-US" dirty="0"/>
              <a:t>Appen: </a:t>
            </a:r>
            <a:r>
              <a:rPr lang="en-US" dirty="0">
                <a:hlinkClick r:id="rId3"/>
              </a:rPr>
              <a:t>https://appen.com/jobs/</a:t>
            </a:r>
            <a:endParaRPr lang="en-US" dirty="0"/>
          </a:p>
          <a:p>
            <a:pPr lvl="1"/>
            <a:r>
              <a:rPr lang="en-US" dirty="0" err="1"/>
              <a:t>microWorkers</a:t>
            </a:r>
            <a:r>
              <a:rPr lang="en-US" dirty="0"/>
              <a:t>: </a:t>
            </a:r>
            <a:r>
              <a:rPr lang="en-US" dirty="0">
                <a:hlinkClick r:id="rId4"/>
              </a:rPr>
              <a:t>https://www.microworkers.com/faq.php </a:t>
            </a:r>
            <a:endParaRPr lang="en-US" dirty="0"/>
          </a:p>
          <a:p>
            <a:pPr lvl="1"/>
            <a:r>
              <a:rPr lang="en-US" dirty="0" err="1"/>
              <a:t>Clickworker</a:t>
            </a:r>
            <a:r>
              <a:rPr lang="en-US" dirty="0"/>
              <a:t>: </a:t>
            </a:r>
            <a:r>
              <a:rPr lang="en-US" dirty="0">
                <a:hlinkClick r:id="rId5"/>
              </a:rPr>
              <a:t>https://www.clickworker.com/clickworker</a:t>
            </a:r>
            <a:endParaRPr lang="en-US" dirty="0"/>
          </a:p>
          <a:p>
            <a:endParaRPr lang="en-US" dirty="0"/>
          </a:p>
          <a:p>
            <a:r>
              <a:rPr lang="en-US" dirty="0"/>
              <a:t>You need to be a worker and complete tasks for Assignment 1</a:t>
            </a:r>
          </a:p>
          <a:p>
            <a:pPr lvl="1"/>
            <a:endParaRPr lang="en-US" dirty="0"/>
          </a:p>
          <a:p>
            <a:r>
              <a:rPr lang="en-US" dirty="0"/>
              <a:t>Do it early, and let me know if there are any issues in the process</a:t>
            </a:r>
          </a:p>
          <a:p>
            <a:pPr lvl="1"/>
            <a:r>
              <a:rPr lang="en-US" dirty="0"/>
              <a:t>The registration process could take several business days</a:t>
            </a:r>
          </a:p>
        </p:txBody>
      </p:sp>
    </p:spTree>
    <p:extLst>
      <p:ext uri="{BB962C8B-B14F-4D97-AF65-F5344CB8AC3E}">
        <p14:creationId xmlns:p14="http://schemas.microsoft.com/office/powerpoint/2010/main" val="38404527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93740" y="2203131"/>
            <a:ext cx="2839389" cy="1325563"/>
          </a:xfrm>
        </p:spPr>
        <p:txBody>
          <a:bodyPr/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542542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Joined </a:t>
            </a:r>
            <a:r>
              <a:rPr lang="en-US" dirty="0" err="1"/>
              <a:t>WashU</a:t>
            </a:r>
            <a:r>
              <a:rPr lang="en-US" dirty="0"/>
              <a:t> in Fall 2017.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Research interests:</a:t>
            </a:r>
          </a:p>
          <a:p>
            <a:pPr lvl="1"/>
            <a:r>
              <a:rPr lang="en-US" dirty="0"/>
              <a:t>Design and analysis of human-in-the-loop systems</a:t>
            </a:r>
          </a:p>
          <a:p>
            <a:pPr lvl="1"/>
            <a:r>
              <a:rPr lang="en-US" dirty="0"/>
              <a:t>Crowdsourcing and human computation, machine learning, game theory, optimization, online behavioral social science, and human-computer interactions.</a:t>
            </a:r>
          </a:p>
        </p:txBody>
      </p:sp>
    </p:spTree>
    <p:extLst>
      <p:ext uri="{BB962C8B-B14F-4D97-AF65-F5344CB8AC3E}">
        <p14:creationId xmlns:p14="http://schemas.microsoft.com/office/powerpoint/2010/main" val="19677266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39DB95-A06B-644A-BDED-0DE51D3D91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3070" y="2766218"/>
            <a:ext cx="8178285" cy="1325563"/>
          </a:xfrm>
        </p:spPr>
        <p:txBody>
          <a:bodyPr/>
          <a:lstStyle/>
          <a:p>
            <a:r>
              <a:rPr lang="en-US" dirty="0"/>
              <a:t>Human-in-the-Loop Computation?</a:t>
            </a:r>
          </a:p>
        </p:txBody>
      </p:sp>
    </p:spTree>
    <p:extLst>
      <p:ext uri="{BB962C8B-B14F-4D97-AF65-F5344CB8AC3E}">
        <p14:creationId xmlns:p14="http://schemas.microsoft.com/office/powerpoint/2010/main" val="18436697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A1E8BB-D035-F843-9350-785A459531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0306" y="2502576"/>
            <a:ext cx="2774916" cy="9872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23D667D-4B1F-0248-A72E-EC46690211A2}"/>
              </a:ext>
            </a:extLst>
          </p:cNvPr>
          <p:cNvSpPr txBox="1"/>
          <p:nvPr/>
        </p:nvSpPr>
        <p:spPr>
          <a:xfrm>
            <a:off x="201533" y="136910"/>
            <a:ext cx="11788933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CAPTCHA</a:t>
            </a:r>
          </a:p>
          <a:p>
            <a:r>
              <a:rPr lang="en-US" sz="2800" b="1" dirty="0">
                <a:solidFill>
                  <a:srgbClr val="FF0000"/>
                </a:solidFill>
              </a:rPr>
              <a:t>C</a:t>
            </a:r>
            <a:r>
              <a:rPr lang="en-US" sz="2800" dirty="0"/>
              <a:t>ompletely </a:t>
            </a:r>
            <a:r>
              <a:rPr lang="en-US" sz="2800" b="1" dirty="0">
                <a:solidFill>
                  <a:srgbClr val="FF0000"/>
                </a:solidFill>
              </a:rPr>
              <a:t>A</a:t>
            </a:r>
            <a:r>
              <a:rPr lang="en-US" sz="2800" dirty="0"/>
              <a:t>utomated </a:t>
            </a:r>
            <a:r>
              <a:rPr lang="en-US" sz="2800" b="1" dirty="0">
                <a:solidFill>
                  <a:srgbClr val="FF0000"/>
                </a:solidFill>
              </a:rPr>
              <a:t>P</a:t>
            </a:r>
            <a:r>
              <a:rPr lang="en-US" sz="2800" dirty="0"/>
              <a:t>ublic </a:t>
            </a:r>
            <a:r>
              <a:rPr lang="en-US" sz="2800" b="1" dirty="0">
                <a:solidFill>
                  <a:srgbClr val="FF0000"/>
                </a:solidFill>
              </a:rPr>
              <a:t>T</a:t>
            </a:r>
            <a:r>
              <a:rPr lang="en-US" sz="2800" dirty="0"/>
              <a:t>uring test to tell </a:t>
            </a:r>
            <a:r>
              <a:rPr lang="en-US" sz="2800" b="1" dirty="0">
                <a:solidFill>
                  <a:srgbClr val="FF0000"/>
                </a:solidFill>
              </a:rPr>
              <a:t>C</a:t>
            </a:r>
            <a:r>
              <a:rPr lang="en-US" sz="2800" dirty="0"/>
              <a:t>omputers and </a:t>
            </a:r>
            <a:r>
              <a:rPr lang="en-US" sz="2800" b="1" dirty="0">
                <a:solidFill>
                  <a:srgbClr val="FF0000"/>
                </a:solidFill>
              </a:rPr>
              <a:t>H</a:t>
            </a:r>
            <a:r>
              <a:rPr lang="en-US" sz="2800" dirty="0"/>
              <a:t>umans </a:t>
            </a:r>
            <a:r>
              <a:rPr lang="en-US" sz="2800" b="1" dirty="0">
                <a:solidFill>
                  <a:srgbClr val="FF0000"/>
                </a:solidFill>
              </a:rPr>
              <a:t>A</a:t>
            </a:r>
            <a:r>
              <a:rPr lang="en-US" sz="2800" dirty="0"/>
              <a:t>part 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4825222" y="2176157"/>
            <a:ext cx="1157364" cy="46916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4825222" y="3170552"/>
            <a:ext cx="1157364" cy="35788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986068" y="1856217"/>
            <a:ext cx="15600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Humans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070147" y="3197418"/>
            <a:ext cx="9220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Bots</a:t>
            </a:r>
          </a:p>
        </p:txBody>
      </p:sp>
      <p:pic>
        <p:nvPicPr>
          <p:cNvPr id="17" name="Picture 2" descr="[cool_russian_captcha.jpg]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070" y="4407718"/>
            <a:ext cx="3977094" cy="2155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8" name="Group 8"/>
          <p:cNvGrpSpPr>
            <a:grpSpLocks/>
          </p:cNvGrpSpPr>
          <p:nvPr/>
        </p:nvGrpSpPr>
        <p:grpSpPr bwMode="auto">
          <a:xfrm>
            <a:off x="6367067" y="4692056"/>
            <a:ext cx="4859162" cy="1586954"/>
            <a:chOff x="238835" y="1757790"/>
            <a:chExt cx="8668035" cy="2473017"/>
          </a:xfrm>
        </p:grpSpPr>
        <p:sp>
          <p:nvSpPr>
            <p:cNvPr id="19" name="Rectangle 18"/>
            <p:cNvSpPr>
              <a:spLocks noChangeArrowheads="1"/>
            </p:cNvSpPr>
            <p:nvPr/>
          </p:nvSpPr>
          <p:spPr bwMode="auto">
            <a:xfrm>
              <a:off x="238835" y="1757790"/>
              <a:ext cx="8666330" cy="247301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2800" b="1">
                  <a:solidFill>
                    <a:schemeClr val="bg1"/>
                  </a:solidFill>
                  <a:latin typeface="Arial" charset="0"/>
                </a:defRPr>
              </a:lvl1pPr>
              <a:lvl2pPr marL="742950" indent="-285750" eaLnBrk="0" hangingPunct="0">
                <a:defRPr sz="2800" b="1">
                  <a:solidFill>
                    <a:schemeClr val="bg1"/>
                  </a:solidFill>
                  <a:latin typeface="Arial" charset="0"/>
                </a:defRPr>
              </a:lvl2pPr>
              <a:lvl3pPr marL="1143000" indent="-228600" eaLnBrk="0" hangingPunct="0">
                <a:defRPr sz="2800" b="1">
                  <a:solidFill>
                    <a:schemeClr val="bg1"/>
                  </a:solidFill>
                  <a:latin typeface="Arial" charset="0"/>
                </a:defRPr>
              </a:lvl3pPr>
              <a:lvl4pPr marL="1600200" indent="-228600" eaLnBrk="0" hangingPunct="0">
                <a:defRPr sz="2800" b="1">
                  <a:solidFill>
                    <a:schemeClr val="bg1"/>
                  </a:solidFill>
                  <a:latin typeface="Arial" charset="0"/>
                </a:defRPr>
              </a:lvl4pPr>
              <a:lvl5pPr marL="2057400" indent="-228600" eaLnBrk="0" hangingPunct="0">
                <a:defRPr sz="2800" b="1">
                  <a:solidFill>
                    <a:schemeClr val="bg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bg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bg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bg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bg1"/>
                  </a:solidFill>
                  <a:latin typeface="Arial" charset="0"/>
                </a:defRPr>
              </a:lvl9pPr>
            </a:lstStyle>
            <a:p>
              <a:pPr eaLnBrk="1" hangingPunct="1"/>
              <a:endParaRPr lang="x-none" altLang="x-none"/>
            </a:p>
          </p:txBody>
        </p:sp>
        <p:pic>
          <p:nvPicPr>
            <p:cNvPr id="20" name="Picture 2" descr="http://yaroslavvb.com/share/russian-captcha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2630" y="2006223"/>
              <a:ext cx="8424240" cy="20198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" name="TextBox 3"/>
            <p:cNvSpPr txBox="1">
              <a:spLocks noChangeArrowheads="1"/>
            </p:cNvSpPr>
            <p:nvPr/>
          </p:nvSpPr>
          <p:spPr bwMode="auto">
            <a:xfrm>
              <a:off x="279780" y="2741652"/>
              <a:ext cx="317716" cy="3693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800" b="1">
                  <a:solidFill>
                    <a:schemeClr val="bg1"/>
                  </a:solidFill>
                  <a:latin typeface="Arial" charset="0"/>
                </a:defRPr>
              </a:lvl1pPr>
              <a:lvl2pPr marL="742950" indent="-285750" eaLnBrk="0" hangingPunct="0">
                <a:defRPr sz="2800" b="1">
                  <a:solidFill>
                    <a:schemeClr val="bg1"/>
                  </a:solidFill>
                  <a:latin typeface="Arial" charset="0"/>
                </a:defRPr>
              </a:lvl2pPr>
              <a:lvl3pPr marL="1143000" indent="-228600" eaLnBrk="0" hangingPunct="0">
                <a:defRPr sz="2800" b="1">
                  <a:solidFill>
                    <a:schemeClr val="bg1"/>
                  </a:solidFill>
                  <a:latin typeface="Arial" charset="0"/>
                </a:defRPr>
              </a:lvl3pPr>
              <a:lvl4pPr marL="1600200" indent="-228600" eaLnBrk="0" hangingPunct="0">
                <a:defRPr sz="2800" b="1">
                  <a:solidFill>
                    <a:schemeClr val="bg1"/>
                  </a:solidFill>
                  <a:latin typeface="Arial" charset="0"/>
                </a:defRPr>
              </a:lvl4pPr>
              <a:lvl5pPr marL="2057400" indent="-228600" eaLnBrk="0" hangingPunct="0">
                <a:defRPr sz="2800" b="1">
                  <a:solidFill>
                    <a:schemeClr val="bg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bg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bg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bg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bg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 altLang="x-none" sz="1800" b="0">
                  <a:solidFill>
                    <a:schemeClr val="tx1"/>
                  </a:solidFill>
                  <a:latin typeface="Calibri" charset="0"/>
                </a:rPr>
                <a:t>A</a:t>
              </a:r>
            </a:p>
          </p:txBody>
        </p:sp>
        <p:pic>
          <p:nvPicPr>
            <p:cNvPr id="22" name="Picture 21" descr="hindi.jp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19014" y="3128105"/>
              <a:ext cx="2400300" cy="889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3" name="Rectangle 22"/>
            <p:cNvSpPr>
              <a:spLocks noChangeArrowheads="1"/>
            </p:cNvSpPr>
            <p:nvPr/>
          </p:nvSpPr>
          <p:spPr bwMode="auto">
            <a:xfrm>
              <a:off x="7765576" y="3043451"/>
              <a:ext cx="955343" cy="70968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2800" b="1">
                  <a:solidFill>
                    <a:schemeClr val="bg1"/>
                  </a:solidFill>
                  <a:latin typeface="Arial" charset="0"/>
                </a:defRPr>
              </a:lvl1pPr>
              <a:lvl2pPr marL="742950" indent="-285750" eaLnBrk="0" hangingPunct="0">
                <a:defRPr sz="2800" b="1">
                  <a:solidFill>
                    <a:schemeClr val="bg1"/>
                  </a:solidFill>
                  <a:latin typeface="Arial" charset="0"/>
                </a:defRPr>
              </a:lvl2pPr>
              <a:lvl3pPr marL="1143000" indent="-228600" eaLnBrk="0" hangingPunct="0">
                <a:defRPr sz="2800" b="1">
                  <a:solidFill>
                    <a:schemeClr val="bg1"/>
                  </a:solidFill>
                  <a:latin typeface="Arial" charset="0"/>
                </a:defRPr>
              </a:lvl3pPr>
              <a:lvl4pPr marL="1600200" indent="-228600" eaLnBrk="0" hangingPunct="0">
                <a:defRPr sz="2800" b="1">
                  <a:solidFill>
                    <a:schemeClr val="bg1"/>
                  </a:solidFill>
                  <a:latin typeface="Arial" charset="0"/>
                </a:defRPr>
              </a:lvl4pPr>
              <a:lvl5pPr marL="2057400" indent="-228600" eaLnBrk="0" hangingPunct="0">
                <a:defRPr sz="2800" b="1">
                  <a:solidFill>
                    <a:schemeClr val="bg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bg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bg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bg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bg1"/>
                  </a:solidFill>
                  <a:latin typeface="Arial" charset="0"/>
                </a:defRPr>
              </a:lvl9pPr>
            </a:lstStyle>
            <a:p>
              <a:pPr eaLnBrk="1" hangingPunct="1"/>
              <a:endParaRPr lang="x-none" altLang="x-none"/>
            </a:p>
          </p:txBody>
        </p:sp>
        <p:sp>
          <p:nvSpPr>
            <p:cNvPr id="24" name="Rectangle 23"/>
            <p:cNvSpPr>
              <a:spLocks noChangeArrowheads="1"/>
            </p:cNvSpPr>
            <p:nvPr/>
          </p:nvSpPr>
          <p:spPr bwMode="auto">
            <a:xfrm>
              <a:off x="4544704" y="3059871"/>
              <a:ext cx="955343" cy="70968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2800" b="1">
                  <a:solidFill>
                    <a:schemeClr val="bg1"/>
                  </a:solidFill>
                  <a:latin typeface="Arial" charset="0"/>
                </a:defRPr>
              </a:lvl1pPr>
              <a:lvl2pPr marL="742950" indent="-285750" eaLnBrk="0" hangingPunct="0">
                <a:defRPr sz="2800" b="1">
                  <a:solidFill>
                    <a:schemeClr val="bg1"/>
                  </a:solidFill>
                  <a:latin typeface="Arial" charset="0"/>
                </a:defRPr>
              </a:lvl2pPr>
              <a:lvl3pPr marL="1143000" indent="-228600" eaLnBrk="0" hangingPunct="0">
                <a:defRPr sz="2800" b="1">
                  <a:solidFill>
                    <a:schemeClr val="bg1"/>
                  </a:solidFill>
                  <a:latin typeface="Arial" charset="0"/>
                </a:defRPr>
              </a:lvl3pPr>
              <a:lvl4pPr marL="1600200" indent="-228600" eaLnBrk="0" hangingPunct="0">
                <a:defRPr sz="2800" b="1">
                  <a:solidFill>
                    <a:schemeClr val="bg1"/>
                  </a:solidFill>
                  <a:latin typeface="Arial" charset="0"/>
                </a:defRPr>
              </a:lvl4pPr>
              <a:lvl5pPr marL="2057400" indent="-228600" eaLnBrk="0" hangingPunct="0">
                <a:defRPr sz="2800" b="1">
                  <a:solidFill>
                    <a:schemeClr val="bg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bg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bg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bg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bg1"/>
                  </a:solidFill>
                  <a:latin typeface="Arial" charset="0"/>
                </a:defRPr>
              </a:lvl9pPr>
            </a:lstStyle>
            <a:p>
              <a:pPr eaLnBrk="1" hangingPunct="1"/>
              <a:endParaRPr lang="x-none" altLang="x-none"/>
            </a:p>
          </p:txBody>
        </p:sp>
      </p:grpSp>
      <p:sp>
        <p:nvSpPr>
          <p:cNvPr id="31" name="Rectangular Callout 30"/>
          <p:cNvSpPr/>
          <p:nvPr/>
        </p:nvSpPr>
        <p:spPr>
          <a:xfrm>
            <a:off x="7964072" y="1810004"/>
            <a:ext cx="1350628" cy="563525"/>
          </a:xfrm>
          <a:prstGeom prst="wedgeRectCallout">
            <a:avLst>
              <a:gd name="adj1" fmla="val -72004"/>
              <a:gd name="adj2" fmla="val 17217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8016551" y="1819531"/>
            <a:ext cx="11785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V4XBG</a:t>
            </a:r>
          </a:p>
        </p:txBody>
      </p:sp>
      <p:sp>
        <p:nvSpPr>
          <p:cNvPr id="35" name="Rectangular Callout 34"/>
          <p:cNvSpPr/>
          <p:nvPr/>
        </p:nvSpPr>
        <p:spPr>
          <a:xfrm>
            <a:off x="8016551" y="3246670"/>
            <a:ext cx="1350628" cy="563525"/>
          </a:xfrm>
          <a:prstGeom prst="wedgeRectCallout">
            <a:avLst>
              <a:gd name="adj1" fmla="val -70429"/>
              <a:gd name="adj2" fmla="val 5896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8364279" y="351496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8052426" y="3266822"/>
            <a:ext cx="10182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?????</a:t>
            </a:r>
          </a:p>
        </p:txBody>
      </p:sp>
    </p:spTree>
    <p:extLst>
      <p:ext uri="{BB962C8B-B14F-4D97-AF65-F5344CB8AC3E}">
        <p14:creationId xmlns:p14="http://schemas.microsoft.com/office/powerpoint/2010/main" val="414842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5" grpId="0"/>
      <p:bldP spid="16" grpId="0"/>
      <p:bldP spid="31" grpId="0" animBg="1"/>
      <p:bldP spid="34" grpId="0"/>
      <p:bldP spid="35" grpId="0" animBg="1"/>
      <p:bldP spid="36" grpId="0"/>
      <p:bldP spid="3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10"/>
          <p:cNvSpPr txBox="1">
            <a:spLocks noChangeArrowheads="1"/>
          </p:cNvSpPr>
          <p:nvPr/>
        </p:nvSpPr>
        <p:spPr bwMode="auto">
          <a:xfrm>
            <a:off x="1335862" y="1169728"/>
            <a:ext cx="10221729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8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defRPr sz="28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defRPr sz="28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defRPr sz="2800" b="1">
                <a:solidFill>
                  <a:schemeClr val="bg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algn="l" eaLnBrk="1" hangingPunct="1"/>
            <a:r>
              <a:rPr lang="en-US" altLang="x-none" sz="3600" b="0" dirty="0">
                <a:solidFill>
                  <a:schemeClr val="tx2"/>
                </a:solidFill>
                <a:latin typeface="Calibri" charset="0"/>
              </a:rPr>
              <a:t>Roughly 200 million CAPTCHAs are typed every day*</a:t>
            </a:r>
          </a:p>
        </p:txBody>
      </p:sp>
      <p:sp>
        <p:nvSpPr>
          <p:cNvPr id="8" name="Text Box 11"/>
          <p:cNvSpPr txBox="1">
            <a:spLocks noChangeArrowheads="1"/>
          </p:cNvSpPr>
          <p:nvPr/>
        </p:nvSpPr>
        <p:spPr bwMode="auto">
          <a:xfrm>
            <a:off x="2834369" y="2077152"/>
            <a:ext cx="7224713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defRPr sz="28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defRPr sz="28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defRPr sz="2800" b="1">
                <a:solidFill>
                  <a:schemeClr val="bg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algn="l" eaLnBrk="1" hangingPunct="1"/>
            <a:r>
              <a:rPr lang="en-US" altLang="x-none" sz="3600" b="0" dirty="0">
                <a:solidFill>
                  <a:schemeClr val="tx2"/>
                </a:solidFill>
                <a:latin typeface="Calibri" charset="0"/>
              </a:rPr>
              <a:t>10s of human time per CAPTCHA</a:t>
            </a:r>
          </a:p>
        </p:txBody>
      </p:sp>
      <p:sp>
        <p:nvSpPr>
          <p:cNvPr id="9" name="Text Box 10"/>
          <p:cNvSpPr txBox="1">
            <a:spLocks noChangeArrowheads="1"/>
          </p:cNvSpPr>
          <p:nvPr/>
        </p:nvSpPr>
        <p:spPr bwMode="auto">
          <a:xfrm>
            <a:off x="10628718" y="6596390"/>
            <a:ext cx="1563282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8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defRPr sz="28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defRPr sz="28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defRPr sz="2800" b="1">
                <a:solidFill>
                  <a:schemeClr val="bg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algn="l" eaLnBrk="1" hangingPunct="1"/>
            <a:r>
              <a:rPr lang="en-US" altLang="x-none" sz="1100" b="0" dirty="0">
                <a:solidFill>
                  <a:schemeClr val="tx2"/>
                </a:solidFill>
                <a:latin typeface="Calibri" charset="0"/>
              </a:rPr>
              <a:t>*statistics around 2011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23220" y="4265831"/>
            <a:ext cx="103871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Can we utilize this wasted human computation power?</a:t>
            </a:r>
          </a:p>
        </p:txBody>
      </p:sp>
    </p:spTree>
    <p:extLst>
      <p:ext uri="{BB962C8B-B14F-4D97-AF65-F5344CB8AC3E}">
        <p14:creationId xmlns:p14="http://schemas.microsoft.com/office/powerpoint/2010/main" val="2062350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tasks are humans solving in CAPTCHAs?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Optical Character Recognition (OCR)</a:t>
            </a:r>
          </a:p>
          <a:p>
            <a:pPr lvl="1"/>
            <a:r>
              <a:rPr lang="en-US" dirty="0"/>
              <a:t>Hard for AI (at the time)</a:t>
            </a:r>
          </a:p>
          <a:p>
            <a:pPr lvl="1"/>
            <a:r>
              <a:rPr lang="en-US" dirty="0"/>
              <a:t>(Relatively) Easy for humans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5502" y="3141736"/>
            <a:ext cx="10472331" cy="82690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713820" y="5419685"/>
            <a:ext cx="84595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Can we utilize CAPTCHAs to help solve OCR tasks?</a:t>
            </a:r>
          </a:p>
        </p:txBody>
      </p:sp>
    </p:spTree>
    <p:extLst>
      <p:ext uri="{BB962C8B-B14F-4D97-AF65-F5344CB8AC3E}">
        <p14:creationId xmlns:p14="http://schemas.microsoft.com/office/powerpoint/2010/main" val="1982191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371705" y="6519446"/>
            <a:ext cx="982029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von </a:t>
            </a:r>
            <a:r>
              <a:rPr lang="en-US" sz="1600" dirty="0" err="1"/>
              <a:t>Ahn</a:t>
            </a:r>
            <a:r>
              <a:rPr lang="en-US" sz="1600" dirty="0"/>
              <a:t> et al. </a:t>
            </a:r>
            <a:r>
              <a:rPr lang="en-US" sz="1600" dirty="0" err="1"/>
              <a:t>reCaptcha</a:t>
            </a:r>
            <a:r>
              <a:rPr lang="en-US" sz="1600" dirty="0"/>
              <a:t>: Human-based Character Recognition via Web Security Measures. Science, September 2008</a:t>
            </a:r>
          </a:p>
        </p:txBody>
      </p:sp>
      <p:pic>
        <p:nvPicPr>
          <p:cNvPr id="9" name="Picture 4" descr="recaptchaLogoFinal.t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568" y="125696"/>
            <a:ext cx="1499523" cy="8368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E1176AF-1012-BA41-9431-396B89C4CA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614" y="2822078"/>
            <a:ext cx="3671777" cy="152745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568" y="1068765"/>
            <a:ext cx="3926958" cy="335777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70614" y="4488105"/>
            <a:ext cx="35089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Word 1: an OCR task to solve</a:t>
            </a:r>
            <a:br>
              <a:rPr lang="en-US" dirty="0"/>
            </a:br>
            <a:r>
              <a:rPr lang="en-US" dirty="0"/>
              <a:t>Word 2: tell apart humans and bots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9998" y="1441050"/>
            <a:ext cx="5811469" cy="3227931"/>
          </a:xfrm>
          <a:prstGeom prst="rect">
            <a:avLst/>
          </a:prstGeom>
        </p:spPr>
      </p:pic>
      <p:sp>
        <p:nvSpPr>
          <p:cNvPr id="16" name="Cross 15"/>
          <p:cNvSpPr/>
          <p:nvPr/>
        </p:nvSpPr>
        <p:spPr>
          <a:xfrm>
            <a:off x="4791418" y="2531132"/>
            <a:ext cx="963113" cy="963113"/>
          </a:xfrm>
          <a:prstGeom prst="plus">
            <a:avLst/>
          </a:prstGeom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1618725" y="5394302"/>
            <a:ext cx="928254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“</a:t>
            </a:r>
            <a:r>
              <a:rPr lang="en-US" sz="2800" dirty="0" err="1"/>
              <a:t>reCAPTCHA</a:t>
            </a:r>
            <a:r>
              <a:rPr lang="en-US" sz="2800" dirty="0"/>
              <a:t> has completely digitized the archives of The New York Times and books from Google Books, as of 2011” </a:t>
            </a:r>
          </a:p>
        </p:txBody>
      </p:sp>
    </p:spTree>
    <p:extLst>
      <p:ext uri="{BB962C8B-B14F-4D97-AF65-F5344CB8AC3E}">
        <p14:creationId xmlns:p14="http://schemas.microsoft.com/office/powerpoint/2010/main" val="733871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6" grpId="0" animBg="1"/>
      <p:bldP spid="18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10014</TotalTime>
  <Words>1387</Words>
  <Application>Microsoft Macintosh PowerPoint</Application>
  <PresentationFormat>Widescreen</PresentationFormat>
  <Paragraphs>213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8" baseType="lpstr">
      <vt:lpstr>Arial</vt:lpstr>
      <vt:lpstr>Calibri</vt:lpstr>
      <vt:lpstr>Calibri Light</vt:lpstr>
      <vt:lpstr>Office Theme</vt:lpstr>
      <vt:lpstr>CSE 518A Human-in-the-Loop Computation</vt:lpstr>
      <vt:lpstr>Course Information</vt:lpstr>
      <vt:lpstr>Plan for today</vt:lpstr>
      <vt:lpstr>About Me</vt:lpstr>
      <vt:lpstr>Human-in-the-Loop Computation?</vt:lpstr>
      <vt:lpstr>PowerPoint Presentation</vt:lpstr>
      <vt:lpstr>PowerPoint Presentation</vt:lpstr>
      <vt:lpstr>What tasks are humans solving in CAPTCHAs?</vt:lpstr>
      <vt:lpstr>PowerPoint Presentation</vt:lpstr>
      <vt:lpstr>More than OCR</vt:lpstr>
      <vt:lpstr>PowerPoint Presentation</vt:lpstr>
      <vt:lpstr>PowerPoint Presentation</vt:lpstr>
      <vt:lpstr>Are there other examples of  human-in-the-loop computation?</vt:lpstr>
      <vt:lpstr>PowerPoint Presentation</vt:lpstr>
      <vt:lpstr>PowerPoint Presentation</vt:lpstr>
      <vt:lpstr>PowerPoint Presentation</vt:lpstr>
      <vt:lpstr>Education</vt:lpstr>
      <vt:lpstr>In fact, a lot more…</vt:lpstr>
      <vt:lpstr>General-Purpose Platform: Crowdsourcing Markets</vt:lpstr>
      <vt:lpstr>What is this course about?</vt:lpstr>
      <vt:lpstr>Let’s take a look at the course schedule</vt:lpstr>
      <vt:lpstr>Logistics</vt:lpstr>
      <vt:lpstr>Grading </vt:lpstr>
      <vt:lpstr>Course Project</vt:lpstr>
      <vt:lpstr>Tentative Timeline of Project</vt:lpstr>
      <vt:lpstr>Paper Reviews and Class Participation</vt:lpstr>
      <vt:lpstr>More on the Required Reading…</vt:lpstr>
      <vt:lpstr>Paper Presentations and Leading of Discussion</vt:lpstr>
      <vt:lpstr>Grading </vt:lpstr>
      <vt:lpstr>More on The Grades</vt:lpstr>
      <vt:lpstr>Collaboration and Late-Day Policy</vt:lpstr>
      <vt:lpstr>Next lecture:</vt:lpstr>
      <vt:lpstr>Another thing to do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417T Introduction to Machine Learning</dc:title>
  <dc:creator>Ho, Chien-Ju</dc:creator>
  <cp:lastModifiedBy>Microsoft Office User</cp:lastModifiedBy>
  <cp:revision>788</cp:revision>
  <cp:lastPrinted>2019-08-26T20:01:21Z</cp:lastPrinted>
  <dcterms:created xsi:type="dcterms:W3CDTF">2017-08-24T15:35:37Z</dcterms:created>
  <dcterms:modified xsi:type="dcterms:W3CDTF">2020-09-15T20:40:33Z</dcterms:modified>
</cp:coreProperties>
</file>